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2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2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414320" y="209592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14960" y="209592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913680" y="402588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414320" y="402588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14960" y="402588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614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414320" y="209592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14960" y="209592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913680" y="402588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414320" y="402588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14960" y="4025880"/>
            <a:ext cx="333360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614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90000"/>
              </a:lnSpc>
            </a:pPr>
            <a:r>
              <a:rPr b="1" lang="en-US" sz="4800" spc="-1" strike="noStrike" cap="all">
                <a:solidFill>
                  <a:srgbClr val="ffffff"/>
                </a:solidFill>
                <a:latin typeface="Bookman Old Style"/>
              </a:rPr>
              <a:t>Click to edit Master title style</a:t>
            </a:r>
            <a:endParaRPr b="0" lang="en-US" sz="4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5680C70-4074-4944-9208-EE7A3B7C1EE6}" type="datetime">
              <a:rPr b="0" lang="en-US" sz="1000" spc="-1" strike="noStrike">
                <a:solidFill>
                  <a:srgbClr val="ffffff"/>
                </a:solidFill>
                <a:latin typeface="Rockwell"/>
              </a:rPr>
              <a:t>9/5/19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A802469-F18D-4C5D-8BBA-0FA80F06E54B}" type="slidenum">
              <a:rPr b="0" lang="en-US" sz="1000" spc="-1" strike="noStrike">
                <a:solidFill>
                  <a:srgbClr val="ffffff"/>
                </a:solidFill>
                <a:latin typeface="Rockwel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Rockwell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Rockwel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Rockwell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Rockwel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ffffff"/>
                </a:solidFill>
                <a:latin typeface="Rockwell"/>
              </a:rPr>
              <a:t>Fourth Outline Level</a:t>
            </a:r>
            <a:endParaRPr b="0" lang="en-US" sz="1200" spc="-1" strike="noStrike">
              <a:solidFill>
                <a:srgbClr val="ffffff"/>
              </a:solidFill>
              <a:latin typeface="Rockwel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90000"/>
              </a:lnSpc>
            </a:pPr>
            <a:r>
              <a:rPr b="1" lang="en-US" sz="3400" spc="-1" strike="noStrike" cap="all">
                <a:solidFill>
                  <a:srgbClr val="ffffff"/>
                </a:solidFill>
                <a:latin typeface="Bookman Old Style"/>
              </a:rPr>
              <a:t>Click to edit Master title style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Click to edit Master text styles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Rockwell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Rockwell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ffffff"/>
                </a:solidFill>
                <a:latin typeface="Rockwell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Rockwell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latin typeface="Rockwell"/>
              </a:rPr>
              <a:t>Fifth level</a:t>
            </a:r>
            <a:endParaRPr b="0" lang="en-US" sz="12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ABE4FEDB-2822-4CE9-9A47-5F343BC78AE7}" type="datetime">
              <a:rPr b="0" lang="en-US" sz="1000" spc="-1" strike="noStrike">
                <a:solidFill>
                  <a:srgbClr val="ffffff"/>
                </a:solidFill>
                <a:latin typeface="Rockwell"/>
              </a:rPr>
              <a:t>9/5/19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33460DB-1237-42C2-B394-C4F5823533D2}" type="slidenum">
              <a:rPr b="0" lang="en-US" sz="1000" spc="-1" strike="noStrike">
                <a:solidFill>
                  <a:srgbClr val="ffffff"/>
                </a:solidFill>
                <a:latin typeface="Rockwell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spaces.usu.edu/display/usuece5720/ECE+5720+Computer+Systems+Programming+and+Architecture" TargetMode="External"/><Relationship Id="rId2" Type="http://schemas.openxmlformats.org/officeDocument/2006/relationships/hyperlink" Target="http://129.123.61.4:15213/" TargetMode="External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595160" y="1122480"/>
            <a:ext cx="900108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90000"/>
              </a:lnSpc>
            </a:pPr>
            <a:r>
              <a:rPr b="1" lang="en-US" sz="4800" spc="-1" strike="noStrike" cap="all">
                <a:solidFill>
                  <a:srgbClr val="ffffff"/>
                </a:solidFill>
                <a:latin typeface="Bookman Old Style"/>
              </a:rPr>
              <a:t>ECE 5720: Bomblab</a:t>
            </a:r>
            <a:endParaRPr b="0" lang="en-US" sz="48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1595160" y="3602160"/>
            <a:ext cx="9001080" cy="1655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2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ffffff"/>
                </a:solidFill>
                <a:latin typeface="Rockwell"/>
              </a:rPr>
              <a:t>Thursday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2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ffffff"/>
                </a:solidFill>
                <a:latin typeface="Rockwell"/>
              </a:rPr>
              <a:t>September 5, 2019</a:t>
            </a: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1" lang="en-US" sz="3400" spc="-1" strike="noStrike" cap="all">
                <a:solidFill>
                  <a:srgbClr val="ffffff"/>
                </a:solidFill>
                <a:latin typeface="Bookman Old Style"/>
              </a:rPr>
              <a:t>WHERE DO I START?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GO TO THE WIKI: </a:t>
            </a:r>
            <a:r>
              <a:rPr b="0" lang="en-US" sz="2000" spc="-1" strike="noStrike" u="sng">
                <a:solidFill>
                  <a:srgbClr val="6ba9da"/>
                </a:solidFill>
                <a:uFillTx/>
                <a:latin typeface="Rockwell"/>
                <a:hlinkClick r:id="rId1"/>
              </a:rPr>
              <a:t>https://spaces.usu.edu/display/usuece5720/ECE+5720+Computer+Systems+Programming+and+Architecture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READ THE INSTRUCTIONS (PDF)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DOWNLOAD A BOMB: </a:t>
            </a:r>
            <a:r>
              <a:rPr b="0" lang="en-US" sz="2000" spc="-1" strike="noStrike" u="sng">
                <a:solidFill>
                  <a:srgbClr val="6ba9da"/>
                </a:solidFill>
                <a:uFillTx/>
                <a:latin typeface="Rockwell"/>
                <a:hlinkClick r:id="rId2"/>
              </a:rPr>
              <a:t>http://129.123.61.4:15213/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1" lang="en-US" sz="3400" spc="-1" strike="noStrike" cap="all">
                <a:solidFill>
                  <a:srgbClr val="ffffff"/>
                </a:solidFill>
                <a:latin typeface="Bookman Old Style"/>
              </a:rPr>
              <a:t>BOMBK.TAR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A README FILE STATING WHO CHECKED OUT THE BOMB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A BINARY EXECUTABLE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A .C SOURCE FILE CONTAINING MAIN()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BOMB HAS 6 PHASES, STARTING FROM EASIEST TO HARDEST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EACH PHASE IS DIFFUSED WHEN CORRECT STRING IS ENTERED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EVERY 2 EXPLOSIONS RESULTS IN THE LOSS OF ONE (1) POINT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FIRST 4 PHASES ARE WORTH 10 POINTS EACH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PHASE 5 AND 6 ARE WORTH 15 POINTS EACH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1" lang="en-US" sz="3400" spc="-1" strike="noStrike" cap="all">
                <a:solidFill>
                  <a:srgbClr val="ffffff"/>
                </a:solidFill>
                <a:latin typeface="Bookman Old Style"/>
              </a:rPr>
              <a:t>WHAT DO I NEED TO DIFFUSE BOMBS?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FAMILIARITY WITH ASSEMBLY LANGUAGE (x86)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STACK OPERATIONS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FUNCTIONS CALLS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DATA STRUCTURES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KNOWLEDGE OF DEBUGGER (e.g., GDB)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1" lang="en-US" sz="4000" spc="-1" strike="noStrike">
                <a:solidFill>
                  <a:srgbClr val="ffffff"/>
                </a:solidFill>
                <a:latin typeface="Rockwell"/>
              </a:rPr>
              <a:t>PATIENCE!</a:t>
            </a:r>
            <a:endParaRPr b="0" lang="en-US" sz="4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1" lang="en-US" sz="3400" spc="-1" strike="noStrike" cap="all">
                <a:solidFill>
                  <a:srgbClr val="ffffff"/>
                </a:solidFill>
                <a:latin typeface="Bookman Old Style"/>
              </a:rPr>
              <a:t>WHAT ARE MY TOOLS?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USEFUL COMMANDS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ourier New"/>
              </a:rPr>
              <a:t>objdump -t</a:t>
            </a: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:  TO GET SYMBOL TABLE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ourier New"/>
              </a:rPr>
              <a:t>objdump -d</a:t>
            </a: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:  TO GET DISASSEMBLY CODE OF BINARY FILE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ourier New"/>
              </a:rPr>
              <a:t>strings</a:t>
            </a: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:  TO GET STRINGS WITHIN BINARY FILE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ourier New"/>
              </a:rPr>
              <a:t>gdb</a:t>
            </a: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:  LAUNCHES THE GNU DEBUGGER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1" lang="en-US" sz="3400" spc="-1" strike="noStrike" cap="all">
                <a:solidFill>
                  <a:srgbClr val="ffffff"/>
                </a:solidFill>
                <a:latin typeface="Bookman Old Style"/>
              </a:rPr>
              <a:t>USEFUL GDB COMMANDS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ourier New"/>
              </a:rPr>
              <a:t>gdb</a:t>
            </a: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: LAUNCHES THE DEBUGGER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ourier New"/>
              </a:rPr>
              <a:t>run</a:t>
            </a: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: STARTS PROGRAM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ourier New"/>
              </a:rPr>
              <a:t>break</a:t>
            </a: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: SETS BREAKPOINT (LINE NUMBER/FUNCTION NAME/INSTRUCTION ADDRESS)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ourier New"/>
              </a:rPr>
              <a:t>print</a:t>
            </a: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: PRINT VARIABLES/REGISTERS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1" lang="en-US" sz="3400" spc="-1" strike="noStrike" cap="all">
                <a:solidFill>
                  <a:srgbClr val="ffffff"/>
                </a:solidFill>
                <a:latin typeface="Bookman Old Style"/>
              </a:rPr>
              <a:t>USEFUL GDB COMMANDS… CONT’D.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ourier New"/>
              </a:rPr>
              <a:t>step</a:t>
            </a: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: STEP THROUGH PROGRAM UNTIL LEAVING CURRENT FUNCTION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ourier New"/>
              </a:rPr>
              <a:t>stepi</a:t>
            </a: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: EXECUTE THE NEXT ASSEMBLY INSTRUCTION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ourier New"/>
              </a:rPr>
              <a:t>disas</a:t>
            </a: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:  SHOWS ASSEMBLY CODE NEAR EXECUTION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ourier New"/>
              </a:rPr>
              <a:t>continue</a:t>
            </a: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:  RESUMES PROGRAM UNTIL NEXT BREAK POINT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ourier New"/>
              </a:rPr>
              <a:t>info</a:t>
            </a: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: DISPLAYS VARIOUS INFORMATION (BREAKPOINTS, REGISTERS, THREADS,  ETC).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1" lang="en-US" sz="3400" spc="-1" strike="noStrike" cap="all">
                <a:solidFill>
                  <a:srgbClr val="ffffff"/>
                </a:solidFill>
                <a:latin typeface="Bookman Old Style"/>
              </a:rPr>
              <a:t>tips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LEARN HOW TO AVOID BOMB EXPLOSIONS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SPEND SOME TIME LEARNING GDB, USING THE DEBUGGER IS CRITICAL!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IDENTIFY LOOPS AND IMPORTANT CONDITIONAL INSTRUCTIONS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ffffff"/>
                </a:solidFill>
                <a:latin typeface="Rockwell"/>
              </a:rPr>
              <a:t>START EARLY!</a:t>
            </a:r>
            <a:endParaRPr b="0" lang="en-US" sz="36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1" lang="en-US" sz="3400" spc="-1" strike="noStrike" cap="all">
                <a:solidFill>
                  <a:srgbClr val="ffffff"/>
                </a:solidFill>
                <a:latin typeface="Bookman Old Style"/>
              </a:rPr>
              <a:t>In Closing</a:t>
            </a:r>
            <a:endParaRPr b="0" lang="en-US" sz="3400" spc="-1" strike="noStrike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THERE IS LOTS OF DOCUMENTATION FOR GDB and x86 ON THE INTERNET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Rockwell"/>
              </a:rPr>
              <a:t>IF YOU NEED TO CONTACT ME:</a:t>
            </a:r>
            <a:endParaRPr b="0" lang="en-US" sz="20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MY OFFICE HOURS:  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Rockwell"/>
              </a:rPr>
              <a:t>THURSDAY 11:30AM – 12:30AM outside Dr Chakrabory’s office (EL 255)</a:t>
            </a:r>
            <a:endParaRPr b="0" lang="en-US" sz="1600" spc="-1" strike="noStrike">
              <a:solidFill>
                <a:srgbClr val="ffffff"/>
              </a:solidFill>
              <a:latin typeface="Rockwell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Rockwell"/>
              </a:rPr>
              <a:t>MY EMAIL IS:</a:t>
            </a:r>
            <a:endParaRPr b="0" lang="en-US" sz="1800" spc="-1" strike="noStrike">
              <a:solidFill>
                <a:srgbClr val="ffffff"/>
              </a:solidFill>
              <a:latin typeface="Rockwell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Rockwell"/>
              </a:rPr>
              <a:t>Mckay.ransom@aggiemai.usu.edu</a:t>
            </a:r>
            <a:endParaRPr b="0" lang="en-US" sz="1600" spc="-1" strike="noStrike">
              <a:solidFill>
                <a:srgbClr val="ffffff"/>
              </a:solidFill>
              <a:latin typeface="Rockwel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TC104033921[[fn=Damask]]</Template>
  <TotalTime>260</TotalTime>
  <Application>LibreOffice/6.0.7.3$Linux_X86_64 LibreOffice_project/00m0$Build-3</Application>
  <Words>356</Words>
  <Paragraphs>52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2014-09-10T20:09:40Z</dcterms:created>
  <dc:creator>Brian Cluff</dc:creator>
  <dc:description/>
  <dc:language>en-US</dc:language>
  <cp:lastModifiedBy/>
  <dcterms:modified xsi:type="dcterms:W3CDTF">2019-09-05T12:13:05Z</dcterms:modified>
  <cp:revision>23</cp:revision>
  <dc:subject/>
  <dc:title>ECE 5720: Bomblab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